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ke Munk-Jørgensen" initials="AM" lastIdx="1" clrIdx="0">
    <p:extLst>
      <p:ext uri="{19B8F6BF-5375-455C-9EA6-DF929625EA0E}">
        <p15:presenceInfo xmlns:p15="http://schemas.microsoft.com/office/powerpoint/2012/main" userId="S-1-5-21-359375573-1589032073-397284476-23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BD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6215" autoAdjust="0"/>
  </p:normalViewPr>
  <p:slideViewPr>
    <p:cSldViewPr snapToGrid="0" showGuides="1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57855177029"/>
          <c:y val="0.10739938757655293"/>
          <c:w val="0.78244231618662685"/>
          <c:h val="0.8416746864975212"/>
        </c:manualLayout>
      </c:layout>
      <c:barChart>
        <c:barDir val="bar"/>
        <c:grouping val="stacked"/>
        <c:varyColors val="0"/>
        <c:ser>
          <c:idx val="0"/>
          <c:order val="0"/>
          <c:tx>
            <c:v>seri 1</c:v>
          </c:tx>
          <c:spPr>
            <a:noFill/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4A-41C9-AF8A-3E9DD0A66C34}"/>
              </c:ext>
            </c:extLst>
          </c:dPt>
          <c:dLbls>
            <c:delete val="1"/>
          </c:dLbls>
          <c:val>
            <c:numRef>
              <c:f>'Ark1'!$D$3:$D$6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A-41C9-AF8A-3E9DD0A66C3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'Ark1'!$C$3:$C$6</c:f>
              <c:strCache>
                <c:ptCount val="4"/>
                <c:pt idx="0">
                  <c:v>trin 1</c:v>
                </c:pt>
                <c:pt idx="1">
                  <c:v>trin 2</c:v>
                </c:pt>
                <c:pt idx="2">
                  <c:v>trin 3</c:v>
                </c:pt>
                <c:pt idx="3">
                  <c:v>trin 4</c:v>
                </c:pt>
              </c:strCache>
            </c:strRef>
          </c:cat>
          <c:val>
            <c:numRef>
              <c:f>'Ark1'!$E$3:$E$6</c:f>
              <c:numCache>
                <c:formatCode>General</c:formatCode>
                <c:ptCount val="4"/>
                <c:pt idx="0">
                  <c:v>1000</c:v>
                </c:pt>
                <c:pt idx="1">
                  <c:v>800</c:v>
                </c:pt>
                <c:pt idx="2">
                  <c:v>600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4A-41C9-AF8A-3E9DD0A66C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362019160"/>
        <c:axId val="362016024"/>
      </c:barChart>
      <c:catAx>
        <c:axId val="362019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62016024"/>
        <c:crosses val="autoZero"/>
        <c:auto val="1"/>
        <c:lblAlgn val="ctr"/>
        <c:lblOffset val="100"/>
        <c:noMultiLvlLbl val="0"/>
      </c:catAx>
      <c:valAx>
        <c:axId val="362016024"/>
        <c:scaling>
          <c:orientation val="minMax"/>
          <c:max val="1000"/>
        </c:scaling>
        <c:delete val="1"/>
        <c:axPos val="t"/>
        <c:numFmt formatCode="General" sourceLinked="1"/>
        <c:majorTickMark val="none"/>
        <c:minorTickMark val="none"/>
        <c:tickLblPos val="nextTo"/>
        <c:crossAx val="36201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11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6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3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1CBA8C2-5FDD-4C6C-A1AF-9BABA75E41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</p:spPr>
        <p:txBody>
          <a:bodyPr lIns="5914800" tIns="972000" rIns="2412000" anchor="ctr" anchorCtr="0"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baggrundsbillede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1394807"/>
            <a:ext cx="7286727" cy="2068025"/>
          </a:xfrm>
        </p:spPr>
        <p:txBody>
          <a:bodyPr anchor="b">
            <a:normAutofit/>
          </a:bodyPr>
          <a:lstStyle>
            <a:lvl1pPr algn="l">
              <a:lnSpc>
                <a:spcPct val="86000"/>
              </a:lnSpc>
              <a:defRPr sz="52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3714750"/>
            <a:ext cx="5375276" cy="84582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/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Klik for at tilføje underoverskrift i flere linjer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150808B-E263-4FBC-9570-DFE480C0F8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86737" y="293147"/>
            <a:ext cx="1912938" cy="16573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aseline="0"/>
            </a:lvl2pPr>
            <a:lvl3pPr marL="0" indent="0">
              <a:spcBef>
                <a:spcPts val="0"/>
              </a:spcBef>
              <a:buFontTx/>
              <a:buNone/>
              <a:defRPr sz="900" baseline="0"/>
            </a:lvl3pPr>
            <a:lvl4pPr>
              <a:spcBef>
                <a:spcPts val="0"/>
              </a:spcBef>
              <a:buFontTx/>
              <a:buNone/>
              <a:defRPr sz="900" baseline="0"/>
            </a:lvl4pPr>
            <a:lvl5pPr>
              <a:spcBef>
                <a:spcPts val="0"/>
              </a:spcBef>
              <a:buFontTx/>
              <a:buNone/>
              <a:defRPr sz="900" b="0" baseline="0"/>
            </a:lvl5pPr>
          </a:lstStyle>
          <a:p>
            <a:pPr lvl="0"/>
            <a:r>
              <a:rPr lang="da-DK" dirty="0"/>
              <a:t>Klik for at tilføje navn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48790F6-CFD6-41BF-996C-6434B29FA7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86737" y="458876"/>
            <a:ext cx="1912938" cy="188824"/>
          </a:xfrm>
        </p:spPr>
        <p:txBody>
          <a:bodyPr/>
          <a:lstStyle>
            <a:lvl1pPr marL="0" indent="0">
              <a:buNone/>
              <a:defRPr sz="900" baseline="0">
                <a:solidFill>
                  <a:schemeClr val="tx1"/>
                </a:solidFill>
              </a:defRPr>
            </a:lvl1pPr>
            <a:lvl2pPr marL="0" indent="0">
              <a:buNone/>
              <a:defRPr sz="900" baseline="0">
                <a:solidFill>
                  <a:schemeClr val="accent4"/>
                </a:solidFill>
              </a:defRPr>
            </a:lvl2pPr>
            <a:lvl3pPr marL="0" indent="0">
              <a:buNone/>
              <a:defRPr sz="900" baseline="0">
                <a:solidFill>
                  <a:schemeClr val="accent4"/>
                </a:solidFill>
              </a:defRPr>
            </a:lvl3pPr>
            <a:lvl4pPr>
              <a:buNone/>
              <a:defRPr sz="900" baseline="0">
                <a:solidFill>
                  <a:schemeClr val="accent4"/>
                </a:solidFill>
              </a:defRPr>
            </a:lvl4pPr>
            <a:lvl5pPr>
              <a:buNone/>
              <a:defRPr sz="900" b="0" baseline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97343A0-2427-49D0-86FF-27809155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99675" y="293146"/>
            <a:ext cx="1550988" cy="165730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fld id="{5938ABFD-E1CA-4E12-AB5D-317201AF4F20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6DA123B-501A-4A08-A69B-360680BD08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97296" y="3429000"/>
            <a:ext cx="3453366" cy="2788921"/>
          </a:xfrm>
          <a:custGeom>
            <a:avLst/>
            <a:gdLst>
              <a:gd name="connsiteX0" fmla="*/ 8564563 w 13952538"/>
              <a:gd name="connsiteY0" fmla="*/ 0 h 11268000"/>
              <a:gd name="connsiteX1" fmla="*/ 13952538 w 13952538"/>
              <a:gd name="connsiteY1" fmla="*/ 5634038 h 11268000"/>
              <a:gd name="connsiteX2" fmla="*/ 8564635 w 13952538"/>
              <a:gd name="connsiteY2" fmla="*/ 11268000 h 11268000"/>
              <a:gd name="connsiteX3" fmla="*/ 8564489 w 13952538"/>
              <a:gd name="connsiteY3" fmla="*/ 11268000 h 11268000"/>
              <a:gd name="connsiteX4" fmla="*/ 6848475 w 13952538"/>
              <a:gd name="connsiteY4" fmla="*/ 9532938 h 11268000"/>
              <a:gd name="connsiteX5" fmla="*/ 9456738 w 13952538"/>
              <a:gd name="connsiteY5" fmla="*/ 7034213 h 11268000"/>
              <a:gd name="connsiteX6" fmla="*/ 0 w 13952538"/>
              <a:gd name="connsiteY6" fmla="*/ 7034213 h 11268000"/>
              <a:gd name="connsiteX7" fmla="*/ 0 w 13952538"/>
              <a:gd name="connsiteY7" fmla="*/ 4233863 h 11268000"/>
              <a:gd name="connsiteX8" fmla="*/ 9496425 w 13952538"/>
              <a:gd name="connsiteY8" fmla="*/ 4233863 h 11268000"/>
              <a:gd name="connsiteX9" fmla="*/ 6848475 w 13952538"/>
              <a:gd name="connsiteY9" fmla="*/ 1735138 h 1126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52538" h="11268000">
                <a:moveTo>
                  <a:pt x="8564563" y="0"/>
                </a:moveTo>
                <a:lnTo>
                  <a:pt x="13952538" y="5634038"/>
                </a:lnTo>
                <a:lnTo>
                  <a:pt x="8564635" y="11268000"/>
                </a:lnTo>
                <a:lnTo>
                  <a:pt x="8564489" y="11268000"/>
                </a:lnTo>
                <a:lnTo>
                  <a:pt x="6848475" y="9532938"/>
                </a:lnTo>
                <a:lnTo>
                  <a:pt x="9456738" y="7034213"/>
                </a:lnTo>
                <a:lnTo>
                  <a:pt x="0" y="7034213"/>
                </a:lnTo>
                <a:lnTo>
                  <a:pt x="0" y="4233863"/>
                </a:lnTo>
                <a:lnTo>
                  <a:pt x="9496425" y="4233863"/>
                </a:lnTo>
                <a:lnTo>
                  <a:pt x="6848475" y="1735138"/>
                </a:lnTo>
                <a:close/>
              </a:path>
            </a:pathLst>
          </a:custGeom>
          <a:solidFill>
            <a:srgbClr val="1C69B9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BC8A0B44-7BEC-4535-AD60-7EC23794D93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præsentationens titel via Sidefod</a:t>
            </a:r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EF8ABEC4-FE86-479C-9494-A3482DA451E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540000" y="234000"/>
            <a:ext cx="1717200" cy="514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´Tre spalter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1818000"/>
            <a:ext cx="3463925" cy="4284000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62450" y="1871663"/>
            <a:ext cx="3463200" cy="4229100"/>
          </a:xfrm>
          <a:solidFill>
            <a:schemeClr val="bg2"/>
          </a:solidFill>
        </p:spPr>
        <p:txBody>
          <a:bodyPr lIns="360000" tIns="900000" rIns="360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02E80B0-27A7-4F1F-8447-70F659FCD3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86737" y="1871663"/>
            <a:ext cx="3463926" cy="4229100"/>
          </a:xfrm>
          <a:solidFill>
            <a:schemeClr val="bg2"/>
          </a:solidFill>
        </p:spPr>
        <p:txBody>
          <a:bodyPr lIns="360000" tIns="900000" rIns="360000" anchor="ctr" anchorCtr="0"/>
          <a:lstStyle>
            <a:lvl1pPr marL="0" marR="0" indent="0" algn="ctr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96569FD-F097-4CDE-A430-D342A29EC122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990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 (tekst/grafer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3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50" y="1818000"/>
            <a:ext cx="3463925" cy="428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Tre spalter (tekst/billede)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362450" y="1818000"/>
            <a:ext cx="3463200" cy="428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Tre spalter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76EEC813-1AA2-40B5-98B4-D25FA0A0A65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186737" y="1818000"/>
            <a:ext cx="3463926" cy="428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Tre spalter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ABB5B82-2F5E-46F8-9035-694038B8D69F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862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spalter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50" y="1818000"/>
            <a:ext cx="2505600" cy="4284000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8560" y="1818000"/>
            <a:ext cx="2504917" cy="428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E20DCD1B-1F5E-4F5B-9B82-1C62ABAB80C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09949" y="1871663"/>
            <a:ext cx="2505076" cy="4229100"/>
          </a:xfrm>
          <a:solidFill>
            <a:schemeClr val="bg2"/>
          </a:solidFill>
        </p:spPr>
        <p:txBody>
          <a:bodyPr tIns="900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 billede eller grafik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9A6F2E00-4ACC-4306-80E9-3676A532814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48235" y="1871663"/>
            <a:ext cx="2502428" cy="4229100"/>
          </a:xfrm>
          <a:solidFill>
            <a:schemeClr val="bg2"/>
          </a:solidFill>
        </p:spPr>
        <p:txBody>
          <a:bodyPr tIns="900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/>
              <a:t>Klik på ikonet for at tilføje 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4C8E99-7F55-4BE1-BFF3-D054114D70F2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579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spalter (tekst/grafer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50" y="1818000"/>
            <a:ext cx="2505600" cy="4284000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Klik for at tilføje tekst eller klik på tabel-/graf-/SmartArt- eller video-ikon for at indsætte objekt. For at indsætte billede, skift til layout: Fire spalter (tekst/billede)</a:t>
            </a:r>
          </a:p>
          <a:p>
            <a:pPr lvl="0"/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409949" y="1818000"/>
            <a:ext cx="2505076" cy="428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Fire spalter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76EEC813-1AA2-40B5-98B4-D25FA0A0A65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78400" y="1818000"/>
            <a:ext cx="2505600" cy="4284000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Klik for at tilføje tekst eller klik på tabel-/graf-/SmartArt- eller video-ikon for at indsætte objekt. For at indsætte billede, skift til layout: Fire spalter (tekst/billede)</a:t>
            </a:r>
          </a:p>
          <a:p>
            <a:pPr lvl="0"/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05244590-E9D2-4C41-904B-948D1D43068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9143999" y="1818000"/>
            <a:ext cx="2506664" cy="4284000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Klik for at tilføje tekst eller klik på tabel-/graf-/SmartArt- eller video-ikon for at indsætte objekt. For at indsætte billede, skift til layout: Fire spalter (tekst/billede)</a:t>
            </a:r>
          </a:p>
          <a:p>
            <a:pPr lvl="0"/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F2322F3-84CA-4C93-AEAB-0A0EB63398C0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6326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vandret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6E677-EECA-480F-ADE2-F0FCF30478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1818000"/>
            <a:ext cx="7288213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2127600"/>
            <a:ext cx="7288213" cy="17261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644B7F-9548-4E80-88EF-1FF0DA0DF78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9750" y="4062920"/>
            <a:ext cx="7288213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211BB3E-7AF2-4B2A-8F0D-B71E8D63B40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4374000"/>
            <a:ext cx="7288212" cy="1726763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07C60A7-0788-4514-AD6D-F609E81E6927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0779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vandret (tekst/graf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6E677-EECA-480F-ADE2-F0FCF30478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1818000"/>
            <a:ext cx="7288213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49" y="2127600"/>
            <a:ext cx="7288213" cy="17261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Todelt vandret (tekst/billede)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644B7F-9548-4E80-88EF-1FF0DA0DF78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9750" y="4062920"/>
            <a:ext cx="7288213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9750" y="4374000"/>
            <a:ext cx="7288213" cy="1726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Todelt vandret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64B9C93-ADFE-4E0D-B056-A17C3D6CA7ED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</p:spTree>
    <p:extLst>
      <p:ext uri="{BB962C8B-B14F-4D97-AF65-F5344CB8AC3E}">
        <p14:creationId xmlns:p14="http://schemas.microsoft.com/office/powerpoint/2010/main" val="233545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delt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6E677-EECA-480F-ADE2-F0FCF30478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1818000"/>
            <a:ext cx="5375275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2127600"/>
            <a:ext cx="5375275" cy="1726195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644B7F-9548-4E80-88EF-1FF0DA0DF78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9750" y="4062920"/>
            <a:ext cx="5375275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0" y="4374000"/>
            <a:ext cx="5375275" cy="172676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0FE3F-5282-4744-877A-A634FBB00B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8400" y="1818000"/>
            <a:ext cx="5375274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8F3914E-65A0-4EF4-BC3E-05E31CBEA43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278400" y="2127600"/>
            <a:ext cx="5372263" cy="1726763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BA458F-92B4-42DB-9492-D5F93E57E7C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78400" y="4062920"/>
            <a:ext cx="5354638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CAA627EE-4EB1-4BF9-AFE0-370BB193F2D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278400" y="4374000"/>
            <a:ext cx="5372263" cy="1726763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66EB5E9-66A2-4431-82EE-9680AB7EC3CC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884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delt (tekst/grafer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6E677-EECA-480F-ADE2-F0FCF30478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1818000"/>
            <a:ext cx="5375275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49" y="2127600"/>
            <a:ext cx="5375275" cy="17261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Firdelt (tekst/billede)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644B7F-9548-4E80-88EF-1FF0DA0DF78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9750" y="4062920"/>
            <a:ext cx="5375275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9750" y="4374000"/>
            <a:ext cx="5375275" cy="1726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Firdelt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0FE3F-5282-4744-877A-A634FBB00B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8400" y="1818000"/>
            <a:ext cx="5375274" cy="281528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76EEC813-1AA2-40B5-98B4-D25FA0A0A65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78400" y="2127600"/>
            <a:ext cx="5375275" cy="17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Firdelt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BA458F-92B4-42DB-9492-D5F93E57E7C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78400" y="4062920"/>
            <a:ext cx="5354638" cy="280800"/>
          </a:xfrm>
        </p:spPr>
        <p:txBody>
          <a:bodyPr/>
          <a:lstStyle>
            <a:lvl1pPr marL="0" indent="0">
              <a:buNone/>
              <a:defRPr sz="1500" b="1"/>
            </a:lvl1pPr>
            <a:lvl2pPr marL="0" indent="0">
              <a:buNone/>
              <a:defRPr sz="1500" b="1"/>
            </a:lvl2pPr>
            <a:lvl3pPr marL="0" indent="0">
              <a:buNone/>
              <a:defRPr sz="15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da-DK" dirty="0"/>
              <a:t>Klik for at tilføje overskrift i en linje </a:t>
            </a:r>
          </a:p>
        </p:txBody>
      </p:sp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05244590-E9D2-4C41-904B-948D1D43068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278400" y="4374000"/>
            <a:ext cx="5375276" cy="17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Firdelt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ED12162-8ADA-4030-8F47-17240415200E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845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(sidefo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AAFAF0F-3659-4911-B7AE-77656B8B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53E-D6FB-4173-9125-4D0D0EFC7EDD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C16EBAB-7232-47BA-835B-C36905EF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præsentationens titel </a:t>
            </a:r>
            <a:r>
              <a:rPr lang="da-DK"/>
              <a:t>via Sidefod</a:t>
            </a:r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9256C37-8FF7-4672-A8A4-7670C8BA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AppData\Local\Temp\SNAGHTML8bdd87d.PNG">
            <a:extLst>
              <a:ext uri="{FF2B5EF4-FFF2-40B4-BE49-F238E27FC236}">
                <a16:creationId xmlns:a16="http://schemas.microsoft.com/office/drawing/2014/main" id="{629DC095-C097-45E6-BE9C-B70B428256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929" y="1871662"/>
            <a:ext cx="2836099" cy="14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15926"/>
            <a:ext cx="1938706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800"/>
              </a:spcAft>
              <a:defRPr/>
            </a:pPr>
            <a:r>
              <a:rPr lang="da-DK" sz="1100" b="1" noProof="1">
                <a:latin typeface="Arial" panose="020B0604020202020204" pitchFamily="34" charset="0"/>
                <a:cs typeface="Arial" panose="020B0604020202020204" pitchFamily="34" charset="0"/>
              </a:rPr>
              <a:t>Ny side</a:t>
            </a:r>
          </a:p>
          <a:p>
            <a:pPr>
              <a:spcAft>
                <a:spcPts val="800"/>
              </a:spcAft>
            </a:pP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Ny slide: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klik på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Ny slide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at få samme layout som den foregående.</a:t>
            </a:r>
          </a:p>
          <a:p>
            <a:pPr>
              <a:spcAft>
                <a:spcPts val="800"/>
              </a:spcAft>
            </a:pP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Layout: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klik på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Layout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at vælge et andet layout.</a:t>
            </a:r>
            <a:endParaRPr lang="da-DK" sz="900" dirty="0"/>
          </a:p>
          <a:p>
            <a:pPr eaLnBrk="1" hangingPunct="1">
              <a:spcAft>
                <a:spcPts val="600"/>
              </a:spcAft>
              <a:defRPr/>
            </a:pP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800"/>
              </a:spcAft>
              <a:defRPr/>
            </a:pPr>
            <a:r>
              <a:rPr lang="da-DK" sz="11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da-DK" sz="11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Brug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TAB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at gå frem i </a:t>
            </a:r>
            <a:r>
              <a:rPr lang="da-DK" sz="1000" kern="120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tekstniveauer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Brug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SHIFT+TAB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at gå tilbage i </a:t>
            </a:r>
            <a:r>
              <a:rPr lang="da-DK" sz="1000" kern="120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tekstniveauer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Forøg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Formindsk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listeniveau kan bruges som 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alternativ.</a:t>
            </a:r>
            <a:endParaRPr lang="da-DK" sz="10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3806721" y="1815926"/>
            <a:ext cx="2332044" cy="464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800"/>
              </a:spcAft>
              <a:defRPr/>
            </a:pPr>
            <a:r>
              <a:rPr lang="da-DK" sz="11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Billeder og grafik</a:t>
            </a:r>
          </a:p>
          <a:p>
            <a:pPr>
              <a:spcAft>
                <a:spcPts val="800"/>
              </a:spcAft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 kan indsætte billeder og grafikker for at gøre din præsentation inspirerende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 </a:t>
            </a:r>
          </a:p>
          <a:p>
            <a:pPr>
              <a:spcAft>
                <a:spcPts val="1600"/>
              </a:spcAft>
            </a:pP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Områder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til billeder/grafikker er markeret med en sandfarvet baggrund (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billedpladsholder).</a:t>
            </a: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Indsæt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billede: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Klik på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Billedikonet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og indsæt et billede eller en grafik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Beskær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billede: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Marker billedet, højreklik og vælg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Beskær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Skaler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billede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Marker billedet, højreklik og vælg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Beskær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hold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SHIFT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nede mens du trækker i billedets 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hjørner.</a:t>
            </a: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Nulstil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Klik på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Nulstil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at nulstille placering, størrelse og formatering af pladsholdere til layoutets oprindelige 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design.</a:t>
            </a:r>
          </a:p>
          <a:p>
            <a:pPr>
              <a:spcAft>
                <a:spcPts val="800"/>
              </a:spcAft>
            </a:pPr>
            <a:r>
              <a:rPr lang="da-DK" sz="1000" b="1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Tip</a:t>
            </a:r>
            <a:r>
              <a:rPr lang="da-DK" sz="10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</a:t>
            </a:r>
            <a:r>
              <a:rPr lang="da-DK" sz="10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Hvis du sletter billedet og indsætter et nyt, kan billedet lægge sig foran tekst og grafik. Højreklik på billedet og vælg </a:t>
            </a:r>
            <a:r>
              <a:rPr lang="da-DK" sz="10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Placer </a:t>
            </a:r>
            <a:r>
              <a:rPr lang="da-DK" sz="1000" b="1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bagerst.</a:t>
            </a:r>
            <a:endParaRPr lang="da-DK" sz="10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9739312" y="1815926"/>
            <a:ext cx="1911351" cy="28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800"/>
              </a:spcAft>
            </a:pPr>
            <a:r>
              <a:rPr lang="da-DK" sz="11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Sidefod </a:t>
            </a:r>
            <a:endParaRPr lang="da-DK" sz="11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Stå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Sidefoden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på side 2. </a:t>
            </a:r>
            <a:b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 fanen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INDSÆT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vælger du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Sidehoved og sidefod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og indtaster din tekst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da-DK" sz="10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Vælg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Anvend,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hvis det kun skal være på et enkelt slide, eller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Anvend på </a:t>
            </a: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alle.</a:t>
            </a:r>
            <a:endParaRPr lang="da-DK" sz="10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da-DK" sz="10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da-DK" sz="11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Hjælpelinjer</a:t>
            </a:r>
            <a:endParaRPr lang="da-DK" sz="1100" kern="120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spcAft>
                <a:spcPts val="800"/>
              </a:spcAft>
            </a:pPr>
            <a:r>
              <a:rPr lang="da-DK" sz="10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Vis 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hjælpelinjer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ved at klikke på fanen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Vis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og sæt hak ved</a:t>
            </a:r>
            <a:r>
              <a:rPr lang="da-DK" sz="1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Hjælpelinjer </a:t>
            </a:r>
            <a:r>
              <a:rPr lang="da-DK" sz="1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(Alt + </a:t>
            </a:r>
            <a:r>
              <a:rPr lang="da-DK"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F9)</a:t>
            </a:r>
          </a:p>
          <a:p>
            <a:pPr algn="l">
              <a:lnSpc>
                <a:spcPct val="111000"/>
              </a:lnSpc>
              <a:spcAft>
                <a:spcPts val="800"/>
              </a:spcAft>
            </a:pPr>
            <a:endParaRPr lang="da-DK" sz="900" dirty="0" err="1"/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67657" y="4307262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381576" y="1929903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4"/>
          <a:srcRect l="36944" r="2272" b="69429"/>
          <a:stretch/>
        </p:blipFill>
        <p:spPr>
          <a:xfrm>
            <a:off x="2397041" y="2618685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5392" y="4670047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84026" y="3317346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052840" y="364990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045392" y="4029366"/>
            <a:ext cx="359695" cy="335309"/>
          </a:xfrm>
          <a:prstGeom prst="rect">
            <a:avLst/>
          </a:prstGeom>
        </p:spPr>
      </p:pic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B993A677-C71F-4FE6-8F5E-6498BF741617}"/>
              </a:ext>
            </a:extLst>
          </p:cNvPr>
          <p:cNvCxnSpPr>
            <a:cxnSpLocks/>
          </p:cNvCxnSpPr>
          <p:nvPr userDrawn="1"/>
        </p:nvCxnSpPr>
        <p:spPr>
          <a:xfrm>
            <a:off x="6915493" y="1902057"/>
            <a:ext cx="0" cy="2270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95066BFE-10EF-4E59-AB3D-04DDE8A2F1B1}"/>
              </a:ext>
            </a:extLst>
          </p:cNvPr>
          <p:cNvCxnSpPr>
            <a:cxnSpLocks/>
          </p:cNvCxnSpPr>
          <p:nvPr userDrawn="1"/>
        </p:nvCxnSpPr>
        <p:spPr>
          <a:xfrm>
            <a:off x="7818626" y="1902057"/>
            <a:ext cx="0" cy="2270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>
            <a:extLst>
              <a:ext uri="{FF2B5EF4-FFF2-40B4-BE49-F238E27FC236}">
                <a16:creationId xmlns:a16="http://schemas.microsoft.com/office/drawing/2014/main" id="{9785DA56-0E6A-444E-9932-ABE9D4F72C4D}"/>
              </a:ext>
            </a:extLst>
          </p:cNvPr>
          <p:cNvCxnSpPr>
            <a:cxnSpLocks/>
          </p:cNvCxnSpPr>
          <p:nvPr userDrawn="1"/>
        </p:nvCxnSpPr>
        <p:spPr>
          <a:xfrm>
            <a:off x="8739549" y="1902057"/>
            <a:ext cx="0" cy="2270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>
            <a:extLst>
              <a:ext uri="{FF2B5EF4-FFF2-40B4-BE49-F238E27FC236}">
                <a16:creationId xmlns:a16="http://schemas.microsoft.com/office/drawing/2014/main" id="{7E65C202-D407-445A-8531-E05CC8E877AF}"/>
              </a:ext>
            </a:extLst>
          </p:cNvPr>
          <p:cNvCxnSpPr>
            <a:cxnSpLocks/>
          </p:cNvCxnSpPr>
          <p:nvPr userDrawn="1"/>
        </p:nvCxnSpPr>
        <p:spPr>
          <a:xfrm>
            <a:off x="6915493" y="2476211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1D516ECC-7646-4319-BDED-DD556001281E}"/>
              </a:ext>
            </a:extLst>
          </p:cNvPr>
          <p:cNvCxnSpPr>
            <a:cxnSpLocks/>
          </p:cNvCxnSpPr>
          <p:nvPr userDrawn="1"/>
        </p:nvCxnSpPr>
        <p:spPr>
          <a:xfrm>
            <a:off x="7842817" y="2483468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8F119DCA-BB53-41D5-9B48-4BB7A8093D2E}"/>
              </a:ext>
            </a:extLst>
          </p:cNvPr>
          <p:cNvCxnSpPr>
            <a:cxnSpLocks/>
          </p:cNvCxnSpPr>
          <p:nvPr userDrawn="1"/>
        </p:nvCxnSpPr>
        <p:spPr>
          <a:xfrm>
            <a:off x="8792918" y="2476211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F1A751EC-45C7-459D-854F-6D57E3A3FD98}"/>
              </a:ext>
            </a:extLst>
          </p:cNvPr>
          <p:cNvCxnSpPr>
            <a:cxnSpLocks/>
          </p:cNvCxnSpPr>
          <p:nvPr userDrawn="1"/>
        </p:nvCxnSpPr>
        <p:spPr>
          <a:xfrm>
            <a:off x="8578847" y="2476211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1010CD1B-1ECA-4F05-97FF-4ED54248EF36}"/>
              </a:ext>
            </a:extLst>
          </p:cNvPr>
          <p:cNvCxnSpPr>
            <a:cxnSpLocks/>
          </p:cNvCxnSpPr>
          <p:nvPr userDrawn="1"/>
        </p:nvCxnSpPr>
        <p:spPr>
          <a:xfrm>
            <a:off x="7709769" y="2476211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F5928786-EECB-4008-894C-1D924464CE5A}"/>
              </a:ext>
            </a:extLst>
          </p:cNvPr>
          <p:cNvCxnSpPr>
            <a:cxnSpLocks/>
          </p:cNvCxnSpPr>
          <p:nvPr userDrawn="1"/>
        </p:nvCxnSpPr>
        <p:spPr>
          <a:xfrm flipH="1">
            <a:off x="6867794" y="3104181"/>
            <a:ext cx="14257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A7A0705E-83B5-4B69-8097-3382A86ECF8F}"/>
              </a:ext>
            </a:extLst>
          </p:cNvPr>
          <p:cNvCxnSpPr>
            <a:cxnSpLocks/>
          </p:cNvCxnSpPr>
          <p:nvPr userDrawn="1"/>
        </p:nvCxnSpPr>
        <p:spPr>
          <a:xfrm>
            <a:off x="7810460" y="2882611"/>
            <a:ext cx="0" cy="9578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1818000"/>
            <a:ext cx="7288214" cy="4282763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186738" y="1871663"/>
            <a:ext cx="3463924" cy="4229100"/>
          </a:xfrm>
          <a:solidFill>
            <a:schemeClr val="bg2"/>
          </a:solidFill>
        </p:spPr>
        <p:txBody>
          <a:bodyPr lIns="540000" tIns="900000" rIns="540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DC4665C-45E1-4374-B59F-3706D6196C3B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599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    (tekst/graf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49" y="1818000"/>
            <a:ext cx="7288214" cy="428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 Todelt #1 (tekst/billede)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86737" y="1818001"/>
            <a:ext cx="3463926" cy="428276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Todelt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D5C7C35-B421-44A9-834C-983E266D9DB1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223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 til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5375275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5375276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1818000"/>
            <a:ext cx="5375276" cy="4282763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75389" y="0"/>
            <a:ext cx="5916612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369F211-FDD1-4E92-95B5-71B9EC979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F690610C-D61E-44ED-AB1A-A5C3D624F058}" type="datetime2">
              <a:rPr lang="da-DK" smtClean="0"/>
              <a:t>24. oktober 2019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623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/ 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F6E5B2F-CC3D-4D86-99BE-8EA3E717668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lIns="0" tIns="432000" anchor="t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på billedpladsholderen for at tilføje baggrundsbillede eller grafik via Indsæt-fanen /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814665"/>
            <a:ext cx="7288214" cy="2039815"/>
          </a:xfrm>
        </p:spPr>
        <p:txBody>
          <a:bodyPr anchor="b">
            <a:norm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3718762"/>
            <a:ext cx="5374800" cy="846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tabLst/>
              <a:defRPr sz="2000">
                <a:solidFill>
                  <a:schemeClr val="bg1"/>
                </a:solidFill>
              </a:defRPr>
            </a:lvl9pPr>
          </a:lstStyle>
          <a:p>
            <a:r>
              <a:rPr lang="da-DK" dirty="0"/>
              <a:t>Klik for at tilføje underoverskrift i flere linjer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37FCB1C-BAA5-4AD0-A596-1E19BB8C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1EAE91-B0E4-44D6-8053-8ED78232D673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4B2E2A9-DAAF-417C-8959-E5C42D13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E371C9F-ADA4-4BAA-8125-BEED3FAD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Krone">
            <a:extLst>
              <a:ext uri="{FF2B5EF4-FFF2-40B4-BE49-F238E27FC236}">
                <a16:creationId xmlns:a16="http://schemas.microsoft.com/office/drawing/2014/main" id="{BF531D83-06D7-4122-82CA-B776865B94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0000" y="6310800"/>
            <a:ext cx="248400" cy="244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216000" indent="0">
              <a:buNone/>
              <a:defRPr sz="100">
                <a:noFill/>
              </a:defRPr>
            </a:lvl2pPr>
            <a:lvl3pPr marL="432000" indent="0">
              <a:buNone/>
              <a:defRPr sz="100">
                <a:noFill/>
              </a:defRPr>
            </a:lvl3pPr>
            <a:lvl4pPr>
              <a:buNone/>
              <a:defRPr sz="100">
                <a:noFill/>
              </a:defRPr>
            </a:lvl4pPr>
            <a:lvl5pPr>
              <a:buNone/>
              <a:defRPr sz="100">
                <a:noFill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1DBEDD0-A0D1-4C00-BE19-D0E86E6D9E83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539750" y="2689073"/>
            <a:ext cx="8922905" cy="1089366"/>
          </a:xfrm>
          <a:custGeom>
            <a:avLst/>
            <a:gdLst>
              <a:gd name="connsiteX0" fmla="*/ 22213902 w 23589852"/>
              <a:gd name="connsiteY0" fmla="*/ 0 h 2880000"/>
              <a:gd name="connsiteX1" fmla="*/ 23589852 w 23589852"/>
              <a:gd name="connsiteY1" fmla="*/ 1441307 h 2880000"/>
              <a:gd name="connsiteX2" fmla="*/ 22213902 w 23589852"/>
              <a:gd name="connsiteY2" fmla="*/ 2880000 h 2880000"/>
              <a:gd name="connsiteX3" fmla="*/ 21778198 w 23589852"/>
              <a:gd name="connsiteY3" fmla="*/ 2437325 h 2880000"/>
              <a:gd name="connsiteX4" fmla="*/ 22442210 w 23589852"/>
              <a:gd name="connsiteY4" fmla="*/ 1798584 h 2880000"/>
              <a:gd name="connsiteX5" fmla="*/ 0 w 23589852"/>
              <a:gd name="connsiteY5" fmla="*/ 1798584 h 2880000"/>
              <a:gd name="connsiteX6" fmla="*/ 0 w 23589852"/>
              <a:gd name="connsiteY6" fmla="*/ 1084030 h 2880000"/>
              <a:gd name="connsiteX7" fmla="*/ 22453538 w 23589852"/>
              <a:gd name="connsiteY7" fmla="*/ 1084030 h 2880000"/>
              <a:gd name="connsiteX8" fmla="*/ 21778198 w 23589852"/>
              <a:gd name="connsiteY8" fmla="*/ 445289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9852" h="2880000">
                <a:moveTo>
                  <a:pt x="22213902" y="0"/>
                </a:moveTo>
                <a:lnTo>
                  <a:pt x="23589852" y="1441307"/>
                </a:lnTo>
                <a:lnTo>
                  <a:pt x="22213902" y="2880000"/>
                </a:lnTo>
                <a:lnTo>
                  <a:pt x="21778198" y="2437325"/>
                </a:lnTo>
                <a:lnTo>
                  <a:pt x="22442210" y="1798584"/>
                </a:lnTo>
                <a:lnTo>
                  <a:pt x="0" y="1798584"/>
                </a:lnTo>
                <a:lnTo>
                  <a:pt x="0" y="1084030"/>
                </a:lnTo>
                <a:lnTo>
                  <a:pt x="22453538" y="1084030"/>
                </a:lnTo>
                <a:lnTo>
                  <a:pt x="21778198" y="445289"/>
                </a:lnTo>
                <a:close/>
              </a:path>
            </a:pathLst>
          </a:custGeom>
          <a:solidFill>
            <a:srgbClr val="1C69B9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A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1818000"/>
            <a:ext cx="5375276" cy="4282763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75389" y="1871663"/>
            <a:ext cx="5373686" cy="42291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9D803D3-9AF2-427D-8F08-73821DA402B2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822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A (tekst/graf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49" y="1818000"/>
            <a:ext cx="5375276" cy="428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To spalter A (tekst/billede)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75388" y="1818000"/>
            <a:ext cx="5373685" cy="4282763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Klik for at tilføje tekst eller klik på tabel-/graf-/SmartArt- eller video-ikon for at indsætte objekt. For at indsætte billede, skift til layout: To spalter A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E0241C2-67E1-44B2-9125-E94C19B37732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16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 (tekst/bille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749" y="1818000"/>
            <a:ext cx="3463926" cy="4282763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62450" y="1871663"/>
            <a:ext cx="7288213" cy="42291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500"/>
            </a:lvl1pPr>
          </a:lstStyle>
          <a:p>
            <a:r>
              <a:rPr lang="da-DK" noProof="0" dirty="0"/>
              <a:t>Klik på ikonet for at tilføje billede eller grafik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3CFDE0D-8F10-4329-83E3-139F6C094CE4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217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 (tekst/graf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91138"/>
            <a:ext cx="7288213" cy="89829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  <a:endParaRPr lang="da-DK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0C78A-23C9-4426-9672-56EAFB0CECFC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539750" y="1053909"/>
            <a:ext cx="7288214" cy="43552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underoverskrift i en linje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39749" y="1818000"/>
            <a:ext cx="3463926" cy="4282763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Klik for at tilføje tekst eller klik på tabel-/graf-/SmartArt- eller video-ikon for at indsætte objekt. For at indsætte billede, skift til layout: To spalter B (tekst/billede)</a:t>
            </a:r>
          </a:p>
          <a:p>
            <a:pPr lvl="0"/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7583199B-5647-449E-90B4-9FCBFAD8924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362450" y="1818001"/>
            <a:ext cx="7288213" cy="4282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 eller klik på tabel-/graf-/SmartArt- eller video-ikon for at indsætte objekt. For at indsætte billede, skift til layout: To spalter B (tekst/billede)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72B64-D55D-4FBA-AB42-4C2CA5D3CF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2019201-D65A-490D-B243-111B0BD93B8A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3765-6ADF-4B65-9AFB-C50473B973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9E3BFE-B339-4298-976D-1CB2ABBC2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58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591138"/>
            <a:ext cx="11110912" cy="8982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9" y="1818000"/>
            <a:ext cx="11110913" cy="428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08DEBA68-4B7A-4D60-BF5A-BDA7E4DD28BC}" type="datetime2">
              <a:rPr lang="da-DK" smtClean="0"/>
              <a:t>24. oktober 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99675" y="6414568"/>
            <a:ext cx="1550988" cy="16573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CCCBD1A7-5775-4601-82CE-D8CF84D9828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136000" y="6414568"/>
            <a:ext cx="4779025" cy="16573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præsentationens titel via Sidefod</a:t>
            </a:r>
            <a:endParaRPr lang="en-GB" dirty="0"/>
          </a:p>
        </p:txBody>
      </p:sp>
      <p:pic>
        <p:nvPicPr>
          <p:cNvPr id="40" name="Logo">
            <a:extLst>
              <a:ext uri="{FF2B5EF4-FFF2-40B4-BE49-F238E27FC236}">
                <a16:creationId xmlns:a16="http://schemas.microsoft.com/office/drawing/2014/main" id="{E5FD7ED3-104A-4CCF-B95E-797B0FC68FE3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311088"/>
            <a:ext cx="252000" cy="243871"/>
          </a:xfrm>
          <a:prstGeom prst="rect">
            <a:avLst/>
          </a:prstGeom>
        </p:spPr>
      </p:pic>
      <p:grpSp>
        <p:nvGrpSpPr>
          <p:cNvPr id="2" name="Grid" hidden="1">
            <a:extLst>
              <a:ext uri="{FF2B5EF4-FFF2-40B4-BE49-F238E27FC236}">
                <a16:creationId xmlns:a16="http://schemas.microsoft.com/office/drawing/2014/main" id="{D9DA0217-DDBA-42D8-BFEA-C711061869DC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A61A5F-B6DF-45B8-896B-33FF532A5490}"/>
                </a:ext>
              </a:extLst>
            </p:cNvPr>
            <p:cNvSpPr/>
            <p:nvPr userDrawn="1"/>
          </p:nvSpPr>
          <p:spPr>
            <a:xfrm>
              <a:off x="0" y="0"/>
              <a:ext cx="540000" cy="64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E45933D-D26B-4871-9F0D-F4CC697CA5CF}"/>
                </a:ext>
              </a:extLst>
            </p:cNvPr>
            <p:cNvSpPr/>
            <p:nvPr userDrawn="1"/>
          </p:nvSpPr>
          <p:spPr>
            <a:xfrm>
              <a:off x="11652000" y="6102000"/>
              <a:ext cx="540000" cy="75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F98958-2557-4BE5-95DA-04CE7AEF4586}"/>
                </a:ext>
              </a:extLst>
            </p:cNvPr>
            <p:cNvSpPr/>
            <p:nvPr userDrawn="1"/>
          </p:nvSpPr>
          <p:spPr>
            <a:xfrm flipV="1">
              <a:off x="1136000" y="1115999"/>
              <a:ext cx="360000" cy="75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DD6A944-E535-4B7C-B906-9F3806682A31}"/>
                </a:ext>
              </a:extLst>
            </p:cNvPr>
            <p:cNvSpPr/>
            <p:nvPr userDrawn="1"/>
          </p:nvSpPr>
          <p:spPr>
            <a:xfrm flipV="1">
              <a:off x="2092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CDAD70B-D79A-4858-851E-7B49F1F95198}"/>
                </a:ext>
              </a:extLst>
            </p:cNvPr>
            <p:cNvSpPr/>
            <p:nvPr userDrawn="1"/>
          </p:nvSpPr>
          <p:spPr>
            <a:xfrm flipV="1">
              <a:off x="3048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B331D0-FEB9-4D2D-8004-762C2E119007}"/>
                </a:ext>
              </a:extLst>
            </p:cNvPr>
            <p:cNvSpPr/>
            <p:nvPr userDrawn="1"/>
          </p:nvSpPr>
          <p:spPr>
            <a:xfrm flipV="1">
              <a:off x="4004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5949D6-F9B8-4C31-9E7D-D7A8658AEE36}"/>
                </a:ext>
              </a:extLst>
            </p:cNvPr>
            <p:cNvSpPr/>
            <p:nvPr userDrawn="1"/>
          </p:nvSpPr>
          <p:spPr>
            <a:xfrm flipV="1">
              <a:off x="4960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ED0853-D766-41A3-82DC-907300F2E4F9}"/>
                </a:ext>
              </a:extLst>
            </p:cNvPr>
            <p:cNvSpPr/>
            <p:nvPr userDrawn="1"/>
          </p:nvSpPr>
          <p:spPr>
            <a:xfrm flipV="1">
              <a:off x="5916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8906748-FD2B-4C9F-8C47-188489A17A75}"/>
                </a:ext>
              </a:extLst>
            </p:cNvPr>
            <p:cNvSpPr/>
            <p:nvPr userDrawn="1"/>
          </p:nvSpPr>
          <p:spPr>
            <a:xfrm flipV="1">
              <a:off x="6872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753919-057A-46F5-BAE9-8427341C6BF4}"/>
                </a:ext>
              </a:extLst>
            </p:cNvPr>
            <p:cNvSpPr/>
            <p:nvPr userDrawn="1"/>
          </p:nvSpPr>
          <p:spPr>
            <a:xfrm flipV="1">
              <a:off x="7828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7F0372E-1B27-48BB-8296-72A14978DC99}"/>
                </a:ext>
              </a:extLst>
            </p:cNvPr>
            <p:cNvSpPr/>
            <p:nvPr userDrawn="1"/>
          </p:nvSpPr>
          <p:spPr>
            <a:xfrm flipV="1">
              <a:off x="8784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B14FB1-4F65-449B-8EEC-0D06182E37D0}"/>
                </a:ext>
              </a:extLst>
            </p:cNvPr>
            <p:cNvSpPr/>
            <p:nvPr userDrawn="1"/>
          </p:nvSpPr>
          <p:spPr>
            <a:xfrm flipV="1">
              <a:off x="9740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5217D4-9E07-420F-BDEF-B8FC8DD76716}"/>
                </a:ext>
              </a:extLst>
            </p:cNvPr>
            <p:cNvSpPr/>
            <p:nvPr userDrawn="1"/>
          </p:nvSpPr>
          <p:spPr>
            <a:xfrm flipV="1">
              <a:off x="10696000" y="6551612"/>
              <a:ext cx="360000" cy="306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noProof="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41" r:id="rId2"/>
    <p:sldLayoutId id="2147483746" r:id="rId3"/>
    <p:sldLayoutId id="2147483747" r:id="rId4"/>
    <p:sldLayoutId id="2147483731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6" r:id="rId12"/>
    <p:sldLayoutId id="2147483755" r:id="rId13"/>
    <p:sldLayoutId id="2147483759" r:id="rId14"/>
    <p:sldLayoutId id="2147483758" r:id="rId15"/>
    <p:sldLayoutId id="2147483760" r:id="rId16"/>
    <p:sldLayoutId id="2147483757" r:id="rId17"/>
    <p:sldLayoutId id="2147483744" r:id="rId18"/>
    <p:sldLayoutId id="2147483670" r:id="rId19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11000"/>
        </a:lnSpc>
        <a:spcBef>
          <a:spcPts val="0"/>
        </a:spcBef>
        <a:buFont typeface="Arial" panose="020B0604020202020204" pitchFamily="34" charset="0"/>
        <a:buChar char="•"/>
        <a:defRPr sz="15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11000"/>
        </a:lnSpc>
        <a:spcBef>
          <a:spcPts val="0"/>
        </a:spcBef>
        <a:buFont typeface="Arial" panose="020B0604020202020204" pitchFamily="34" charset="0"/>
        <a:buChar char="•"/>
        <a:defRPr sz="1200" kern="1200" spc="10" baseline="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11000"/>
        </a:lnSpc>
        <a:spcBef>
          <a:spcPts val="0"/>
        </a:spcBef>
        <a:buFont typeface="Arial" panose="020B0604020202020204" pitchFamily="34" charset="0"/>
        <a:buChar char="•"/>
        <a:defRPr sz="1200" kern="1200" spc="1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1000"/>
        </a:lnSpc>
        <a:spcBef>
          <a:spcPts val="0"/>
        </a:spcBef>
        <a:buFont typeface="Arial" panose="020B0604020202020204" pitchFamily="34" charset="0"/>
        <a:buChar char="​"/>
        <a:defRPr sz="1500" kern="1200" spc="1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1000"/>
        </a:lnSpc>
        <a:spcBef>
          <a:spcPts val="0"/>
        </a:spcBef>
        <a:buFont typeface="Arial" panose="020B0604020202020204" pitchFamily="34" charset="0"/>
        <a:buChar char="​"/>
        <a:defRPr sz="1500" b="1" kern="1200" spc="1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1000"/>
        </a:lnSpc>
        <a:spcBef>
          <a:spcPts val="500"/>
        </a:spcBef>
        <a:buFont typeface="Arial" panose="020B0604020202020204" pitchFamily="34" charset="0"/>
        <a:buChar char="​"/>
        <a:defRPr sz="900" kern="1200" spc="1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89000"/>
        </a:lnSpc>
        <a:spcBef>
          <a:spcPts val="0"/>
        </a:spcBef>
        <a:buFont typeface="Arial" panose="020B0604020202020204" pitchFamily="34" charset="0"/>
        <a:buChar char="​"/>
        <a:tabLst/>
        <a:defRPr sz="3000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0"/>
        </a:spcBef>
        <a:buFont typeface="Arial" panose="020B0604020202020204" pitchFamily="34" charset="0"/>
        <a:buChar char="​"/>
        <a:tabLst/>
        <a:defRPr sz="5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​"/>
        <a:tabLst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317" userDrawn="1">
          <p15:clr>
            <a:srgbClr val="F26B43"/>
          </p15:clr>
        </p15:guide>
        <p15:guide id="2" pos="1544" userDrawn="1">
          <p15:clr>
            <a:srgbClr val="F26B43"/>
          </p15:clr>
        </p15:guide>
        <p15:guide id="3" orient="horz" pos="4126" userDrawn="1">
          <p15:clr>
            <a:srgbClr val="F26B43"/>
          </p15:clr>
        </p15:guide>
        <p15:guide id="5" pos="1920" userDrawn="1">
          <p15:clr>
            <a:srgbClr val="F26B43"/>
          </p15:clr>
        </p15:guide>
        <p15:guide id="6" pos="2146" userDrawn="1">
          <p15:clr>
            <a:srgbClr val="F26B43"/>
          </p15:clr>
        </p15:guide>
        <p15:guide id="7" pos="2522" userDrawn="1">
          <p15:clr>
            <a:srgbClr val="F26B43"/>
          </p15:clr>
        </p15:guide>
        <p15:guide id="8" pos="2748" userDrawn="1">
          <p15:clr>
            <a:srgbClr val="F26B43"/>
          </p15:clr>
        </p15:guide>
        <p15:guide id="9" pos="3124" userDrawn="1">
          <p15:clr>
            <a:srgbClr val="F26B43"/>
          </p15:clr>
        </p15:guide>
        <p15:guide id="10" pos="3351" userDrawn="1">
          <p15:clr>
            <a:srgbClr val="F26B43"/>
          </p15:clr>
        </p15:guide>
        <p15:guide id="11" pos="3726" userDrawn="1">
          <p15:clr>
            <a:srgbClr val="F26B43"/>
          </p15:clr>
        </p15:guide>
        <p15:guide id="12" pos="3953" userDrawn="1">
          <p15:clr>
            <a:srgbClr val="F26B43"/>
          </p15:clr>
        </p15:guide>
        <p15:guide id="13" pos="4328" userDrawn="1">
          <p15:clr>
            <a:srgbClr val="F26B43"/>
          </p15:clr>
        </p15:guide>
        <p15:guide id="14" pos="4555" userDrawn="1">
          <p15:clr>
            <a:srgbClr val="F26B43"/>
          </p15:clr>
        </p15:guide>
        <p15:guide id="15" pos="4931" userDrawn="1">
          <p15:clr>
            <a:srgbClr val="F26B43"/>
          </p15:clr>
        </p15:guide>
        <p15:guide id="16" pos="5157" userDrawn="1">
          <p15:clr>
            <a:srgbClr val="F26B43"/>
          </p15:clr>
        </p15:guide>
        <p15:guide id="17" pos="5533" userDrawn="1">
          <p15:clr>
            <a:srgbClr val="F26B43"/>
          </p15:clr>
        </p15:guide>
        <p15:guide id="18" pos="5760" userDrawn="1">
          <p15:clr>
            <a:srgbClr val="F26B43"/>
          </p15:clr>
        </p15:guide>
        <p15:guide id="19" pos="6135" userDrawn="1">
          <p15:clr>
            <a:srgbClr val="F26B43"/>
          </p15:clr>
        </p15:guide>
        <p15:guide id="20" pos="6362" userDrawn="1">
          <p15:clr>
            <a:srgbClr val="F26B43"/>
          </p15:clr>
        </p15:guide>
        <p15:guide id="21" pos="6737" userDrawn="1">
          <p15:clr>
            <a:srgbClr val="F26B43"/>
          </p15:clr>
        </p15:guide>
        <p15:guide id="22" pos="6964" userDrawn="1">
          <p15:clr>
            <a:srgbClr val="F26B43"/>
          </p15:clr>
        </p15:guide>
        <p15:guide id="23" pos="715" userDrawn="1">
          <p15:clr>
            <a:srgbClr val="F26B43"/>
          </p15:clr>
        </p15:guide>
        <p15:guide id="24" pos="942" userDrawn="1">
          <p15:clr>
            <a:srgbClr val="F26B43"/>
          </p15:clr>
        </p15:guide>
        <p15:guide id="25" orient="horz" pos="702" userDrawn="1">
          <p15:clr>
            <a:srgbClr val="F26B43"/>
          </p15:clr>
        </p15:guide>
        <p15:guide id="26" orient="horz" pos="1179" userDrawn="1">
          <p15:clr>
            <a:srgbClr val="F26B43"/>
          </p15:clr>
        </p15:guide>
        <p15:guide id="28" pos="340" userDrawn="1">
          <p15:clr>
            <a:srgbClr val="F26B43"/>
          </p15:clr>
        </p15:guide>
        <p15:guide id="30" orient="horz" pos="408" userDrawn="1">
          <p15:clr>
            <a:srgbClr val="F26B43"/>
          </p15:clr>
        </p15:guide>
        <p15:guide id="31" pos="7339" userDrawn="1">
          <p15:clr>
            <a:srgbClr val="F26B43"/>
          </p15:clr>
        </p15:guide>
        <p15:guide id="32" orient="horz" pos="38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68E4A76-A5D9-4A93-81BE-FC4853C4EEF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84867AD3-544A-446C-B2F3-4D688185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Evidensbaseret</a:t>
            </a:r>
            <a:r>
              <a:rPr lang="en-GB" dirty="0" smtClean="0"/>
              <a:t> digital </a:t>
            </a:r>
            <a:r>
              <a:rPr lang="en-GB" dirty="0" err="1" smtClean="0"/>
              <a:t>optimering</a:t>
            </a:r>
            <a:endParaRPr lang="en-GB" dirty="0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7D8236BC-EB94-4A86-A338-6FE93C99C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Aske Munk-Jørgensen, Ulla Ladegaard-Mortensen, UFST, Digital </a:t>
            </a:r>
            <a:r>
              <a:rPr lang="en-GB" dirty="0" err="1" smtClean="0"/>
              <a:t>Kommunikation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Design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B6F4CD9-EC20-44AB-B46A-EFBC4BA627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C49D51E-6DC9-4A1F-BB9F-9900E209BA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BDCD09-B75F-4F41-BCE8-5EEF6A49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1C67-7FF0-40CF-AC4E-F28F77770ED7}" type="datetime2">
              <a:rPr lang="da-DK" smtClean="0"/>
              <a:pPr/>
              <a:t>24. oktober 2019</a:t>
            </a:fld>
            <a:endParaRPr lang="da-DK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74EFD0B-CF7A-4CBF-8111-FDA5D0289A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ED3763-4169-4D45-A0A3-40AB7007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præsentationens titel via Sidefod</a:t>
            </a:r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6FFA8B5-ED9A-470B-BA7A-A77D6F60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11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0B126306-A9E1-4641-BFCC-EBB593F5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48491"/>
            <a:ext cx="7288213" cy="898297"/>
          </a:xfrm>
        </p:spPr>
        <p:txBody>
          <a:bodyPr>
            <a:normAutofit fontScale="90000"/>
          </a:bodyPr>
          <a:lstStyle/>
          <a:p>
            <a:r>
              <a:rPr lang="da-DK" dirty="0"/>
              <a:t>Webanalyse på </a:t>
            </a:r>
            <a:r>
              <a:rPr lang="da-DK" dirty="0" smtClean="0"/>
              <a:t>TSE (Tast Selv Erhverv) </a:t>
            </a:r>
            <a:r>
              <a:rPr lang="da-DK" dirty="0"/>
              <a:t>og </a:t>
            </a:r>
            <a:r>
              <a:rPr lang="da-DK" dirty="0" smtClean="0"/>
              <a:t>TSB (Tast Selv Borger)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18" name="Undertitel 17">
            <a:extLst>
              <a:ext uri="{FF2B5EF4-FFF2-40B4-BE49-F238E27FC236}">
                <a16:creationId xmlns:a16="http://schemas.microsoft.com/office/drawing/2014/main" id="{D5674A19-2B4F-43CF-8391-8A4B342234E0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r>
              <a:rPr lang="da-DK" sz="1400" dirty="0" smtClean="0"/>
              <a:t>UFST arbejder på at implementere webanalyseværktøj på størstedelen af Skatteforvaltningens sider inkl. Tast Selv Borger og Tast Selv Erhverv.</a:t>
            </a:r>
            <a:endParaRPr lang="da-DK" sz="1400" dirty="0"/>
          </a:p>
        </p:txBody>
      </p:sp>
      <p:sp>
        <p:nvSpPr>
          <p:cNvPr id="16" name="Pladsholder til indhold 15">
            <a:extLst>
              <a:ext uri="{FF2B5EF4-FFF2-40B4-BE49-F238E27FC236}">
                <a16:creationId xmlns:a16="http://schemas.microsoft.com/office/drawing/2014/main" id="{89C44AB4-E6AC-4B72-89E0-6B81B44631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948" y="1710908"/>
            <a:ext cx="7288214" cy="4282763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×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0E4F6E-DAD1-4F7C-B0FB-8E9E738697F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1FB3FAF-A7E6-4106-8ACD-41D407863753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F12B45-1637-4134-B9B5-943C9DF33B8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dirty="0"/>
              <a:t>Indsæt præsentationens titel via Sidefod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C19055-D0A6-44D7-9D17-7F25594509B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8263057" y="1599702"/>
            <a:ext cx="3484606" cy="50575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/>
              <a:t>Webanalyse på TSE og </a:t>
            </a:r>
            <a:r>
              <a:rPr lang="da-DK" sz="1200" dirty="0" smtClean="0"/>
              <a:t>TSB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Med </a:t>
            </a:r>
            <a:r>
              <a:rPr lang="da-DK" sz="1200" dirty="0" err="1" smtClean="0"/>
              <a:t>tracking</a:t>
            </a:r>
            <a:r>
              <a:rPr lang="da-DK" sz="1200" dirty="0" smtClean="0"/>
              <a:t> på skat.dk og selvbetjeningsmiljøerne TSE og TSB kan man følge </a:t>
            </a:r>
            <a:r>
              <a:rPr lang="da-DK" sz="1200" dirty="0"/>
              <a:t>brugernes rejser fra de klikker på et banner eller åbner en mail over deres besøg på skat.dk til deres endelige </a:t>
            </a:r>
            <a:r>
              <a:rPr lang="da-DK" sz="1200" dirty="0" smtClean="0"/>
              <a:t>indberetning </a:t>
            </a:r>
            <a:r>
              <a:rPr lang="da-DK" sz="1200" dirty="0"/>
              <a:t>i Tast Selv Borger eller Tast Selv Erhverv. </a:t>
            </a: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err="1" smtClean="0"/>
              <a:t>Trackingen</a:t>
            </a:r>
            <a:r>
              <a:rPr lang="da-DK" sz="1200" dirty="0" smtClean="0"/>
              <a:t> vil på anonymiseret basis give UFST oplysninger om alle brugernes karakteristika (trafikkanal, </a:t>
            </a:r>
            <a:r>
              <a:rPr lang="da-DK" sz="1200" dirty="0" err="1" smtClean="0"/>
              <a:t>device</a:t>
            </a:r>
            <a:r>
              <a:rPr lang="da-DK" sz="1200" dirty="0" smtClean="0"/>
              <a:t> type, styresystem etc.) samt deres adfærd på sitet (hvilke sider er besøgt i hvilken rækkefølge, hvilke knapper de klikker på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UFST bliver i stand til at </a:t>
            </a:r>
          </a:p>
          <a:p>
            <a:pPr marL="685800" lvl="1" indent="-228600">
              <a:buAutoNum type="alphaLcParenR"/>
            </a:pPr>
            <a:r>
              <a:rPr lang="da-DK" sz="1200" dirty="0" smtClean="0"/>
              <a:t>monitorere brugernes rejser gennem vores sites, </a:t>
            </a:r>
          </a:p>
          <a:p>
            <a:pPr marL="685800" lvl="1" indent="-228600">
              <a:buAutoNum type="alphaLcParenR"/>
            </a:pPr>
            <a:r>
              <a:rPr lang="da-DK" sz="1200" dirty="0" smtClean="0"/>
              <a:t>identificere uhensigtsmæssig brugeradfærd, </a:t>
            </a:r>
          </a:p>
          <a:p>
            <a:pPr marL="685800" lvl="1" indent="-228600">
              <a:buAutoNum type="alphaLcParenR"/>
            </a:pPr>
            <a:r>
              <a:rPr lang="da-DK" sz="1200" dirty="0" smtClean="0"/>
              <a:t>lave nye designs, </a:t>
            </a:r>
          </a:p>
          <a:p>
            <a:pPr marL="685800" lvl="1" indent="-228600">
              <a:buAutoNum type="alphaLcParenR"/>
            </a:pPr>
            <a:r>
              <a:rPr lang="da-DK" sz="1200" dirty="0" smtClean="0"/>
              <a:t>splitteste nye og gamle versioner mod hinanden og </a:t>
            </a:r>
          </a:p>
          <a:p>
            <a:pPr marL="685800" lvl="1" indent="-228600">
              <a:buAutoNum type="alphaLcParenR"/>
            </a:pPr>
            <a:r>
              <a:rPr lang="da-DK" sz="1200" dirty="0" smtClean="0"/>
              <a:t>implementere den mest effektive version på baggrund af data.</a:t>
            </a:r>
          </a:p>
          <a:p>
            <a:pPr marL="685800" lvl="1" indent="-228600">
              <a:buAutoNum type="alphaLcParenR"/>
            </a:pPr>
            <a:endParaRPr lang="da-DK" sz="1200" dirty="0"/>
          </a:p>
          <a:p>
            <a:pPr algn="l">
              <a:lnSpc>
                <a:spcPct val="111000"/>
              </a:lnSpc>
            </a:pPr>
            <a:endParaRPr lang="da-DK" sz="1500" dirty="0" err="1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48" y="1728665"/>
            <a:ext cx="3733800" cy="2143125"/>
          </a:xfrm>
          <a:prstGeom prst="rect">
            <a:avLst/>
          </a:prstGeom>
        </p:spPr>
      </p:pic>
      <p:graphicFrame>
        <p:nvGraphicFramePr>
          <p:cNvPr id="29" name="Diagram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887343"/>
              </p:ext>
            </p:extLst>
          </p:nvPr>
        </p:nvGraphicFramePr>
        <p:xfrm>
          <a:off x="475948" y="3889547"/>
          <a:ext cx="3857155" cy="22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Ellipse 10"/>
          <p:cNvSpPr/>
          <p:nvPr/>
        </p:nvSpPr>
        <p:spPr>
          <a:xfrm>
            <a:off x="2010392" y="3220601"/>
            <a:ext cx="1035272" cy="582452"/>
          </a:xfrm>
          <a:prstGeom prst="ellipse">
            <a:avLst/>
          </a:prstGeom>
          <a:solidFill>
            <a:schemeClr val="bg1">
              <a:alpha val="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1000"/>
              </a:lnSpc>
            </a:pPr>
            <a:endParaRPr lang="da-DK" sz="1500" noProof="0" dirty="0" err="1"/>
          </a:p>
        </p:txBody>
      </p:sp>
      <p:sp>
        <p:nvSpPr>
          <p:cNvPr id="30" name="Ellipse 29"/>
          <p:cNvSpPr/>
          <p:nvPr/>
        </p:nvSpPr>
        <p:spPr>
          <a:xfrm>
            <a:off x="1970816" y="5493533"/>
            <a:ext cx="1035272" cy="582452"/>
          </a:xfrm>
          <a:prstGeom prst="ellipse">
            <a:avLst/>
          </a:prstGeom>
          <a:solidFill>
            <a:schemeClr val="bg1">
              <a:alpha val="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1000"/>
              </a:lnSpc>
            </a:pPr>
            <a:endParaRPr lang="da-DK" sz="1500" noProof="0" dirty="0" err="1"/>
          </a:p>
        </p:txBody>
      </p:sp>
      <p:sp>
        <p:nvSpPr>
          <p:cNvPr id="12" name="Tekstfelt 11"/>
          <p:cNvSpPr txBox="1"/>
          <p:nvPr/>
        </p:nvSpPr>
        <p:spPr>
          <a:xfrm>
            <a:off x="5638800" y="2974109"/>
            <a:ext cx="65" cy="25622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11000"/>
              </a:lnSpc>
            </a:pPr>
            <a:endParaRPr lang="da-DK" sz="1500" dirty="0" err="1"/>
          </a:p>
        </p:txBody>
      </p:sp>
      <p:sp>
        <p:nvSpPr>
          <p:cNvPr id="13" name="Multiplicer 12"/>
          <p:cNvSpPr/>
          <p:nvPr/>
        </p:nvSpPr>
        <p:spPr>
          <a:xfrm>
            <a:off x="3341052" y="3077149"/>
            <a:ext cx="720187" cy="647770"/>
          </a:xfrm>
          <a:prstGeom prst="mathMultiply">
            <a:avLst>
              <a:gd name="adj1" fmla="val 16623"/>
            </a:avLst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1000"/>
              </a:lnSpc>
            </a:pPr>
            <a:endParaRPr lang="da-DK" sz="1500" noProof="0" dirty="0" err="1"/>
          </a:p>
        </p:txBody>
      </p:sp>
      <p:sp>
        <p:nvSpPr>
          <p:cNvPr id="32" name="Tekstfelt 31"/>
          <p:cNvSpPr txBox="1"/>
          <p:nvPr/>
        </p:nvSpPr>
        <p:spPr>
          <a:xfrm>
            <a:off x="3525512" y="5452504"/>
            <a:ext cx="397264" cy="7516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1000"/>
              </a:lnSpc>
            </a:pPr>
            <a:r>
              <a:rPr lang="da-DK" sz="4400" b="1" dirty="0" smtClean="0">
                <a:solidFill>
                  <a:srgbClr val="00B050"/>
                </a:solidFill>
              </a:rPr>
              <a:t>√</a:t>
            </a:r>
            <a:endParaRPr lang="da-DK" sz="4400" b="1" dirty="0">
              <a:solidFill>
                <a:srgbClr val="00B050"/>
              </a:solidFill>
            </a:endParaRPr>
          </a:p>
        </p:txBody>
      </p:sp>
      <p:pic>
        <p:nvPicPr>
          <p:cNvPr id="33" name="Billed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013" y="2761036"/>
            <a:ext cx="3028575" cy="2365539"/>
          </a:xfrm>
          <a:prstGeom prst="rect">
            <a:avLst/>
          </a:prstGeom>
        </p:spPr>
      </p:pic>
      <p:sp>
        <p:nvSpPr>
          <p:cNvPr id="34" name="Nedadgående pil 33"/>
          <p:cNvSpPr/>
          <p:nvPr/>
        </p:nvSpPr>
        <p:spPr>
          <a:xfrm rot="17822348">
            <a:off x="4348499" y="2999251"/>
            <a:ext cx="493722" cy="537718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1000"/>
              </a:lnSpc>
            </a:pPr>
            <a:endParaRPr lang="da-DK" sz="1500" noProof="0" dirty="0" err="1"/>
          </a:p>
        </p:txBody>
      </p:sp>
      <p:sp>
        <p:nvSpPr>
          <p:cNvPr id="35" name="Nedadgående pil 34"/>
          <p:cNvSpPr/>
          <p:nvPr/>
        </p:nvSpPr>
        <p:spPr>
          <a:xfrm rot="3197937">
            <a:off x="4352102" y="4322972"/>
            <a:ext cx="512180" cy="527531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1000"/>
              </a:lnSpc>
            </a:pPr>
            <a:endParaRPr lang="da-DK" sz="1500" noProof="0" dirty="0" err="1"/>
          </a:p>
        </p:txBody>
      </p:sp>
      <p:sp>
        <p:nvSpPr>
          <p:cNvPr id="36" name="Tekstfelt 35"/>
          <p:cNvSpPr txBox="1"/>
          <p:nvPr/>
        </p:nvSpPr>
        <p:spPr>
          <a:xfrm>
            <a:off x="5791200" y="5190761"/>
            <a:ext cx="1588655" cy="1572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1000"/>
              </a:lnSpc>
            </a:pPr>
            <a:r>
              <a:rPr lang="da-DK" sz="1000" dirty="0" smtClean="0"/>
              <a:t>*</a:t>
            </a:r>
            <a:r>
              <a:rPr lang="da-DK" sz="1000" dirty="0"/>
              <a:t>Kilde: </a:t>
            </a:r>
            <a:r>
              <a:rPr lang="da-DK" sz="1000" dirty="0" smtClean="0"/>
              <a:t>invespcro.com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7577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Feltlåsning, </a:t>
            </a:r>
            <a:r>
              <a:rPr lang="da-DK" dirty="0" smtClean="0"/>
              <a:t>årsopgørelse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r>
              <a:rPr lang="da-DK" dirty="0" smtClean="0"/>
              <a:t>Case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9"/>
          </p:nvPr>
        </p:nvSpPr>
        <p:spPr>
          <a:xfrm>
            <a:off x="7924800" y="667265"/>
            <a:ext cx="3725863" cy="5334646"/>
          </a:xfrm>
        </p:spPr>
        <p:txBody>
          <a:bodyPr/>
          <a:lstStyle/>
          <a:p>
            <a:r>
              <a:rPr lang="da-DK" b="1" dirty="0" err="1" smtClean="0"/>
              <a:t>Identifikaton</a:t>
            </a:r>
            <a:r>
              <a:rPr lang="da-DK" b="1" dirty="0" smtClean="0"/>
              <a:t> af fejl</a:t>
            </a:r>
          </a:p>
          <a:p>
            <a:pPr lvl="1"/>
            <a:r>
              <a:rPr lang="da-DK" sz="1300" dirty="0" smtClean="0"/>
              <a:t>Borgere </a:t>
            </a:r>
            <a:r>
              <a:rPr lang="da-DK" sz="1300" dirty="0"/>
              <a:t>rettede felter i </a:t>
            </a:r>
            <a:r>
              <a:rPr lang="da-DK" sz="1300"/>
              <a:t>deres </a:t>
            </a:r>
            <a:r>
              <a:rPr lang="da-DK" sz="1300" smtClean="0"/>
              <a:t>årsopgørelser </a:t>
            </a:r>
            <a:r>
              <a:rPr lang="da-DK" sz="1300" dirty="0"/>
              <a:t>fra </a:t>
            </a:r>
            <a:r>
              <a:rPr lang="da-DK" sz="1300" i="1" dirty="0"/>
              <a:t>korrekte</a:t>
            </a:r>
            <a:r>
              <a:rPr lang="da-DK" sz="1300" dirty="0"/>
              <a:t> (automatisk </a:t>
            </a:r>
            <a:r>
              <a:rPr lang="da-DK" sz="1300" dirty="0" err="1"/>
              <a:t>populerede</a:t>
            </a:r>
            <a:r>
              <a:rPr lang="da-DK" sz="1300" dirty="0"/>
              <a:t>) data </a:t>
            </a:r>
            <a:r>
              <a:rPr lang="da-DK" sz="1300" dirty="0" smtClean="0"/>
              <a:t>til </a:t>
            </a:r>
            <a:r>
              <a:rPr lang="da-DK" sz="1300" i="1" dirty="0" smtClean="0"/>
              <a:t>forkerte</a:t>
            </a:r>
            <a:r>
              <a:rPr lang="da-DK" sz="1300" dirty="0" smtClean="0"/>
              <a:t> </a:t>
            </a:r>
            <a:r>
              <a:rPr lang="da-DK" sz="1300" dirty="0"/>
              <a:t>data</a:t>
            </a:r>
            <a:r>
              <a:rPr lang="da-DK" sz="1300" dirty="0" smtClean="0"/>
              <a:t>.</a:t>
            </a:r>
          </a:p>
          <a:p>
            <a:pPr lvl="1"/>
            <a:endParaRPr lang="da-DK" sz="900" dirty="0"/>
          </a:p>
          <a:p>
            <a:r>
              <a:rPr lang="da-DK" b="1" dirty="0" smtClean="0"/>
              <a:t>Hypotese</a:t>
            </a:r>
          </a:p>
          <a:p>
            <a:pPr lvl="1"/>
            <a:r>
              <a:rPr lang="da-DK" sz="1300" dirty="0"/>
              <a:t>Konkrete data på fejlkilder (bl.a. felterne for indkomst, renter fra banker og pensionsindberetninger) genererede målrettet hypotese til optimering af flow.</a:t>
            </a:r>
          </a:p>
          <a:p>
            <a:pPr lvl="1"/>
            <a:r>
              <a:rPr lang="da-DK" sz="1300" dirty="0"/>
              <a:t>Hvis det </a:t>
            </a:r>
            <a:r>
              <a:rPr lang="da-DK" sz="1300" dirty="0" smtClean="0"/>
              <a:t>antages, </a:t>
            </a:r>
            <a:r>
              <a:rPr lang="da-DK" sz="1300" dirty="0"/>
              <a:t>at </a:t>
            </a:r>
            <a:r>
              <a:rPr lang="da-DK" sz="1300" dirty="0" smtClean="0"/>
              <a:t>3.partsindberetninger </a:t>
            </a:r>
            <a:r>
              <a:rPr lang="da-DK" sz="1300" dirty="0"/>
              <a:t>er korrekte, kan de problematiske felter låses.</a:t>
            </a:r>
          </a:p>
          <a:p>
            <a:endParaRPr lang="da-DK" dirty="0" smtClean="0"/>
          </a:p>
          <a:p>
            <a:r>
              <a:rPr lang="da-DK" b="1" dirty="0" smtClean="0"/>
              <a:t>Optimeret flow</a:t>
            </a:r>
          </a:p>
          <a:p>
            <a:pPr lvl="1"/>
            <a:r>
              <a:rPr lang="da-DK" dirty="0" smtClean="0"/>
              <a:t>Felter </a:t>
            </a:r>
            <a:r>
              <a:rPr lang="da-DK" dirty="0"/>
              <a:t>for indkomst, renter fra banker og pensionsindberetninger låses</a:t>
            </a:r>
          </a:p>
          <a:p>
            <a:pPr lvl="1"/>
            <a:r>
              <a:rPr lang="da-DK" dirty="0"/>
              <a:t>Felterne skraveres.</a:t>
            </a:r>
          </a:p>
          <a:p>
            <a:pPr lvl="1"/>
            <a:r>
              <a:rPr lang="da-DK" dirty="0"/>
              <a:t>Ved aktivering af det låste </a:t>
            </a:r>
            <a:r>
              <a:rPr lang="da-DK" dirty="0" smtClean="0"/>
              <a:t>felt </a:t>
            </a:r>
            <a:r>
              <a:rPr lang="da-DK" dirty="0"/>
              <a:t>åbner vejledning, som </a:t>
            </a:r>
            <a:r>
              <a:rPr lang="da-DK" dirty="0" smtClean="0"/>
              <a:t>opfordrer brugeren </a:t>
            </a:r>
            <a:r>
              <a:rPr lang="da-DK" dirty="0"/>
              <a:t>om at henvende sig til relevant 3.part ved mistanke om fejl</a:t>
            </a:r>
            <a:r>
              <a:rPr lang="da-DK" dirty="0" smtClean="0"/>
              <a:t>.</a:t>
            </a:r>
          </a:p>
          <a:p>
            <a:pPr lvl="1"/>
            <a:endParaRPr lang="da-DK" dirty="0"/>
          </a:p>
          <a:p>
            <a:r>
              <a:rPr lang="da-DK" b="1" dirty="0" smtClean="0"/>
              <a:t>Resultat</a:t>
            </a:r>
          </a:p>
          <a:p>
            <a:pPr lvl="1"/>
            <a:r>
              <a:rPr lang="da-DK" dirty="0" smtClean="0"/>
              <a:t>Et reduceret antal ukorrekte angivelser af indkomst, renteindkomst og pensionsindberetninger</a:t>
            </a:r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D5C7C35-B421-44A9-834C-983E266D9DB1}" type="datetime2">
              <a:rPr lang="da-DK" smtClean="0"/>
              <a:t>24. oktober 2019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Indsæt præsentationens titel via Sidefod</a:t>
            </a:r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13" name="Billede 2" descr="image00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" y="2283243"/>
            <a:ext cx="6696075" cy="221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felt 13"/>
          <p:cNvSpPr txBox="1"/>
          <p:nvPr/>
        </p:nvSpPr>
        <p:spPr>
          <a:xfrm>
            <a:off x="2256262" y="1926049"/>
            <a:ext cx="4055376" cy="256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1000"/>
              </a:lnSpc>
            </a:pPr>
            <a:r>
              <a:rPr lang="da-DK" sz="1500" dirty="0" smtClean="0"/>
              <a:t>Optimeret design, feltlåst </a:t>
            </a:r>
            <a:r>
              <a:rPr lang="da-DK" sz="1500" dirty="0" err="1" smtClean="0"/>
              <a:t>årssopgørelse</a:t>
            </a:r>
            <a:r>
              <a:rPr lang="da-DK" sz="1500" dirty="0" smtClean="0"/>
              <a:t>*</a:t>
            </a:r>
            <a:endParaRPr lang="da-DK" sz="1500" dirty="0"/>
          </a:p>
        </p:txBody>
      </p:sp>
      <p:sp>
        <p:nvSpPr>
          <p:cNvPr id="15" name="Tekstfelt 14"/>
          <p:cNvSpPr txBox="1"/>
          <p:nvPr/>
        </p:nvSpPr>
        <p:spPr>
          <a:xfrm>
            <a:off x="835818" y="5312664"/>
            <a:ext cx="6077046" cy="5124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1000"/>
              </a:lnSpc>
            </a:pPr>
            <a:r>
              <a:rPr lang="da-DK" sz="1500" dirty="0" smtClean="0"/>
              <a:t>*Bemærk: Denne case er lavet udelukkende med back end-data og altså ikke med input fra webanalyseværktøj.</a:t>
            </a:r>
            <a:endParaRPr lang="da-DK" sz="1500" dirty="0"/>
          </a:p>
        </p:txBody>
      </p:sp>
    </p:spTree>
    <p:extLst>
      <p:ext uri="{BB962C8B-B14F-4D97-AF65-F5344CB8AC3E}">
        <p14:creationId xmlns:p14="http://schemas.microsoft.com/office/powerpoint/2010/main" val="19495005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dviklingsstyrelsen">
      <a:dk1>
        <a:srgbClr val="14143C"/>
      </a:dk1>
      <a:lt1>
        <a:srgbClr val="FFFFFF"/>
      </a:lt1>
      <a:dk2>
        <a:srgbClr val="D1C5C3"/>
      </a:dk2>
      <a:lt2>
        <a:srgbClr val="E8E2E1"/>
      </a:lt2>
      <a:accent1>
        <a:srgbClr val="14143C"/>
      </a:accent1>
      <a:accent2>
        <a:srgbClr val="72728A"/>
      </a:accent2>
      <a:accent3>
        <a:srgbClr val="B8B8C4"/>
      </a:accent3>
      <a:accent4>
        <a:srgbClr val="1C69B9"/>
      </a:accent4>
      <a:accent5>
        <a:srgbClr val="77A5D5"/>
      </a:accent5>
      <a:accent6>
        <a:srgbClr val="BBD2EA"/>
      </a:accent6>
      <a:hlink>
        <a:srgbClr val="14143C"/>
      </a:hlink>
      <a:folHlink>
        <a:srgbClr val="14143C"/>
      </a:folHlink>
    </a:clrScheme>
    <a:fontScheme name="Skatte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111000"/>
          </a:lnSpc>
          <a:defRPr sz="15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1000"/>
          </a:lnSpc>
          <a:defRPr sz="1500" dirty="0" err="1"/>
        </a:defPPr>
      </a:lstStyle>
    </a:txDef>
  </a:objectDefaults>
  <a:extraClrSchemeLst/>
  <a:custClrLst>
    <a:custClr name="Color has no name">
      <a:srgbClr val="14143C"/>
    </a:custClr>
    <a:custClr name="Color has no name">
      <a:srgbClr val="D1C5C3"/>
    </a:custClr>
    <a:custClr name="Color has no name">
      <a:srgbClr val="1C69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72728A"/>
    </a:custClr>
    <a:custClr name="Color has no name">
      <a:srgbClr val="E8E2E1"/>
    </a:custClr>
    <a:custClr name="Color has no name">
      <a:srgbClr val="77A5D5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B8B8C4"/>
    </a:custClr>
    <a:custClr name="Color has no name">
      <a:srgbClr val="FFFFFF"/>
    </a:custClr>
    <a:custClr name="Color has no name">
      <a:srgbClr val="BBD2EA"/>
    </a:custClr>
  </a:custClrLst>
  <a:extLst>
    <a:ext uri="{05A4C25C-085E-4340-85A3-A5531E510DB2}">
      <thm15:themeFamily xmlns:thm15="http://schemas.microsoft.com/office/thememl/2012/main" name="Blank.potx" id="{07AA2E26-6274-489F-BC03-FBACBC74DE4C}" vid="{F6C9F24E-4019-4003-8F42-A0232ABBBFA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olor has no name">
      <a:srgbClr val="14143C"/>
    </a:custClr>
    <a:custClr name="Color has no name">
      <a:srgbClr val="D1C5C3"/>
    </a:custClr>
    <a:custClr name="Color has no name">
      <a:srgbClr val="1C69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72728A"/>
    </a:custClr>
    <a:custClr name="Color has no name">
      <a:srgbClr val="E8E2E1"/>
    </a:custClr>
    <a:custClr name="Color has no name">
      <a:srgbClr val="77A5D5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B8B8C4"/>
    </a:custClr>
    <a:custClr name="Color has no name">
      <a:srgbClr val="FFFFFF"/>
    </a:custClr>
    <a:custClr name="Color has no name">
      <a:srgbClr val="BBD2E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olor has no name">
      <a:srgbClr val="14143C"/>
    </a:custClr>
    <a:custClr name="Color has no name">
      <a:srgbClr val="D1C5C3"/>
    </a:custClr>
    <a:custClr name="Color has no name">
      <a:srgbClr val="1C69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72728A"/>
    </a:custClr>
    <a:custClr name="Color has no name">
      <a:srgbClr val="E8E2E1"/>
    </a:custClr>
    <a:custClr name="Color has no name">
      <a:srgbClr val="77A5D5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B8B8C4"/>
    </a:custClr>
    <a:custClr name="Color has no name">
      <a:srgbClr val="FFFFFF"/>
    </a:custClr>
    <a:custClr name="Color has no name">
      <a:srgbClr val="BBD2E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239</TotalTime>
  <Words>352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5" baseType="lpstr">
      <vt:lpstr>Arial</vt:lpstr>
      <vt:lpstr>Blank</vt:lpstr>
      <vt:lpstr>Evidensbaseret digital optimering</vt:lpstr>
      <vt:lpstr>Webanalyse på TSE (Tast Selv Erhverv) og TSB (Tast Selv Borger) </vt:lpstr>
      <vt:lpstr>Feltlåsning, årsopgørelse</vt:lpstr>
    </vt:vector>
  </TitlesOfParts>
  <Company>skat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Aske Munk-Jørgensen</dc:creator>
  <cp:lastModifiedBy>Cecilie Malig Andersen</cp:lastModifiedBy>
  <cp:revision>19</cp:revision>
  <dcterms:created xsi:type="dcterms:W3CDTF">2019-06-24T06:52:09Z</dcterms:created>
  <dcterms:modified xsi:type="dcterms:W3CDTF">2019-10-24T12:26:58Z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</Properties>
</file>